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67"/>
    <p:restoredTop sz="94655"/>
  </p:normalViewPr>
  <p:slideViewPr>
    <p:cSldViewPr snapToGrid="0" snapToObjects="1">
      <p:cViewPr varScale="1">
        <p:scale>
          <a:sx n="99" d="100"/>
          <a:sy n="99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2457C-33C3-964E-9C18-7D61795F1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DD964E-5C4A-8D49-8C52-BF022FAC91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DEE77-80E8-BB4F-B8DA-6107A7998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3BA0-86FB-344D-A69B-7DCCC92B9C0F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B8AE1-FF12-3D4A-A8C0-F3C59CF49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1689E-E992-4E41-84F4-571E862D7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EA2B4-A512-444D-8219-A015D4D74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508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05A02-A1E1-F442-9A7B-F89D70378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C5D47D-8D0A-894D-8920-4AC25C5555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7826F-F479-BF4C-BFEE-A2AB90C9E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3BA0-86FB-344D-A69B-7DCCC92B9C0F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07D2A-AF32-3340-A071-B926EA612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06AD2-C42C-454F-BE27-39E20D3B6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EA2B4-A512-444D-8219-A015D4D74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394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C53846-0DFB-534C-9F91-0C4A7D53DD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208FC5-CFBC-D549-B69E-134AB832AD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6B28F-74B3-AF45-92D7-66327DCA3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3BA0-86FB-344D-A69B-7DCCC92B9C0F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B8080-5D5A-564C-840B-3135F3861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4A4B1-6418-1546-8C0C-0C6DDCF6E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EA2B4-A512-444D-8219-A015D4D74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28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B5A21-CDCE-9D4F-A0CD-75B339D9A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96CB6-330E-E449-B3CF-3A3D4EE89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7B8B2-763B-E143-A9C2-3E66718F7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3BA0-86FB-344D-A69B-7DCCC92B9C0F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AB02F-1AB8-5D4D-9FB7-13DA5CF56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08335-0265-2240-AA6E-9A5F38ED4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EA2B4-A512-444D-8219-A015D4D74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138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F2EA9-60C9-6A4B-8136-C3241E1ED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F63EBB-957F-1246-BAD2-152331004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F31C5-EB8D-F84C-8AD2-2CD673841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3BA0-86FB-344D-A69B-7DCCC92B9C0F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27271-6F64-A741-9749-BF3D08DB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84400-7F3F-684A-BEF9-369CBF0EC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EA2B4-A512-444D-8219-A015D4D74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301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9CB24-7367-AB47-9C01-44C30657C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94869-CAB4-4541-83C0-A75E762F2A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DA7C54-634D-2947-8C15-389BE31B6A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27BE17-0C05-554C-8124-8C1DE17F4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3BA0-86FB-344D-A69B-7DCCC92B9C0F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600BF-6822-A14F-A0D5-4857F9901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0021F0-0A06-444A-BFA8-22A669E78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EA2B4-A512-444D-8219-A015D4D74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798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DCC1D-7D7D-BA4E-9A49-0DB20C976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5B485C-BEE1-014D-B02D-628B7E6EC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4B6A2B-6E7B-EE4B-862D-A9DC616BA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A5BDE2-6ED2-D04B-8E25-C2F49ED5DD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980DDF-302B-2941-876C-AB2B1EF1B6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C0A93E-F1C8-F84C-8DF1-68A2E380B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3BA0-86FB-344D-A69B-7DCCC92B9C0F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65F9EA-D323-2F4F-9842-53097C511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362E08-E925-DB44-9A43-DC57BDA3B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EA2B4-A512-444D-8219-A015D4D74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062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35967-CA07-834B-868B-01DC4ECEC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E8DE44-5B2D-824D-B031-F482E4CB7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3BA0-86FB-344D-A69B-7DCCC92B9C0F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1D99C-9B53-314A-8716-D9C22026E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AB62FC-4FC5-5F45-A7CE-B10D0EBD3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EA2B4-A512-444D-8219-A015D4D74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61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A2B2B8-7CA0-BA40-84DF-31371DF07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3BA0-86FB-344D-A69B-7DCCC92B9C0F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FF3B15-9DA8-374E-860A-162749CD1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F78DA5-E442-C94F-A07F-A025776EC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EA2B4-A512-444D-8219-A015D4D74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504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7D109-A475-5745-BEE2-1860D5BD9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B1279-FCC2-A64E-B4B9-84B75FC3B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8A89CC-5895-B14A-B24B-3F6363E50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D8A29A-7DD4-B946-A8AA-DB47CE298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3BA0-86FB-344D-A69B-7DCCC92B9C0F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08229-9730-6F45-9D3F-5B609E39A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C54B1A-BA5F-924E-9559-2D11F2C9C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EA2B4-A512-444D-8219-A015D4D74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894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E32A0-BD90-6C42-B57A-4865B555C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56CC03-554C-9F4F-8408-E697DC0146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07C0E8-ACE8-4245-BFD4-7BA84A98F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0EDF40-2CAE-F945-A05C-38305B8FC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3BA0-86FB-344D-A69B-7DCCC92B9C0F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C411C6-61AC-C84E-9681-064FF20D8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FDF642-043C-B048-8F57-6AC195BCF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EA2B4-A512-444D-8219-A015D4D74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990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85ACAE-F2BE-7145-8B41-3CE65CE2E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E41EED-DD41-2C43-AAB5-72FB8BF6C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C4135-766A-0F40-A559-FA6BEC14B5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E3BA0-86FB-344D-A69B-7DCCC92B9C0F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934B0-990F-8E47-A11E-DC8DD0756F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2368D-6030-8445-8DF1-716ED41F9E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FEA2B4-A512-444D-8219-A015D4D74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07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72406-6192-564D-A710-83A704C957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56166"/>
            <a:ext cx="9144000" cy="945667"/>
          </a:xfrm>
        </p:spPr>
        <p:txBody>
          <a:bodyPr/>
          <a:lstStyle/>
          <a:p>
            <a:r>
              <a:rPr lang="en-US" dirty="0"/>
              <a:t>Personas</a:t>
            </a:r>
          </a:p>
        </p:txBody>
      </p:sp>
    </p:spTree>
    <p:extLst>
      <p:ext uri="{BB962C8B-B14F-4D97-AF65-F5344CB8AC3E}">
        <p14:creationId xmlns:p14="http://schemas.microsoft.com/office/powerpoint/2010/main" val="2004933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C1CC7-E330-8444-932E-8D048BCF6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699479" cy="594245"/>
          </a:xfrm>
        </p:spPr>
        <p:txBody>
          <a:bodyPr/>
          <a:lstStyle/>
          <a:p>
            <a:r>
              <a:rPr lang="en-US" sz="2400" b="1" u="sng" dirty="0"/>
              <a:t>Jill</a:t>
            </a:r>
            <a:r>
              <a:rPr lang="en-US" sz="2400" dirty="0"/>
              <a:t> –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Female 56 USA</a:t>
            </a:r>
            <a:endParaRPr lang="en-US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3F485-4E84-234E-B078-27A53619F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2699479" cy="14149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Jill is a 56 year old female from the USA. She is travelling to the United Kingdom with her husband and will wish to stay around Norwich for 3 nights.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E73A914-CEDE-604D-B237-BB82CEFC51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951732"/>
              </p:ext>
            </p:extLst>
          </p:nvPr>
        </p:nvGraphicFramePr>
        <p:xfrm>
          <a:off x="3537679" y="961417"/>
          <a:ext cx="4090342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0342">
                  <a:extLst>
                    <a:ext uri="{9D8B030D-6E8A-4147-A177-3AD203B41FA5}">
                      <a16:colId xmlns:a16="http://schemas.microsoft.com/office/drawing/2014/main" val="3325093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Topics of Interest 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320282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Going out in the day and then coming back to the hotel for a meal and a drink/spa session.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6245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B54083D-1834-C04D-AE52-5E1B6CCE1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819146"/>
              </p:ext>
            </p:extLst>
          </p:nvPr>
        </p:nvGraphicFramePr>
        <p:xfrm>
          <a:off x="7925195" y="959370"/>
          <a:ext cx="4090342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0342">
                  <a:extLst>
                    <a:ext uri="{9D8B030D-6E8A-4147-A177-3AD203B41FA5}">
                      <a16:colId xmlns:a16="http://schemas.microsoft.com/office/drawing/2014/main" val="3325093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Things Jill likes in a website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320282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Easy to find details about restaurant and bar.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Easy to find booking button.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6245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A009586-813D-4E4A-AEB1-073C375D5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362423"/>
              </p:ext>
            </p:extLst>
          </p:nvPr>
        </p:nvGraphicFramePr>
        <p:xfrm>
          <a:off x="7925195" y="4097649"/>
          <a:ext cx="4090342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0342">
                  <a:extLst>
                    <a:ext uri="{9D8B030D-6E8A-4147-A177-3AD203B41FA5}">
                      <a16:colId xmlns:a16="http://schemas.microsoft.com/office/drawing/2014/main" val="3325093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Things Jill doesn’t like in a website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320282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Complex and busy layouts.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Difficult to navigate sites with lots of subsections.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6245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466EF409-C72B-4348-938E-D6FACC071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865874"/>
            <a:ext cx="2463801" cy="362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06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>
            <a:alpha val="3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E1CD325-DDFD-0E4A-A5AB-B84363D3D9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2699479" cy="594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u="sng" dirty="0"/>
              <a:t>Archie</a:t>
            </a:r>
            <a:r>
              <a:rPr lang="en-US" sz="2400" dirty="0"/>
              <a:t> –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Male 25 UK</a:t>
            </a:r>
            <a:endParaRPr lang="en-US" b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3C675AF-987C-B44E-AC17-0D597C82088C}"/>
              </a:ext>
            </a:extLst>
          </p:cNvPr>
          <p:cNvSpPr txBox="1">
            <a:spLocks/>
          </p:cNvSpPr>
          <p:nvPr/>
        </p:nvSpPr>
        <p:spPr>
          <a:xfrm>
            <a:off x="838200" y="1253331"/>
            <a:ext cx="2699479" cy="1414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Archie is a 25 year old male from Scotland coming to  Norwich on business for a couple of days at the Norwich research park.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50E1C21-264E-244F-9ECC-A3FB310221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548752"/>
              </p:ext>
            </p:extLst>
          </p:nvPr>
        </p:nvGraphicFramePr>
        <p:xfrm>
          <a:off x="3537679" y="961417"/>
          <a:ext cx="4090342" cy="210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0342">
                  <a:extLst>
                    <a:ext uri="{9D8B030D-6E8A-4147-A177-3AD203B41FA5}">
                      <a16:colId xmlns:a16="http://schemas.microsoft.com/office/drawing/2014/main" val="3325093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Topics of Interest 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320282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 place to relax and drink in the evenings.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 gym available in the morning/evening.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Will not bother to read all of the info about the hotel, just wants to book.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6245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4635729-4052-654B-ACD5-179CD12CD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999268"/>
              </p:ext>
            </p:extLst>
          </p:nvPr>
        </p:nvGraphicFramePr>
        <p:xfrm>
          <a:off x="7925195" y="959370"/>
          <a:ext cx="4090342" cy="155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0342">
                  <a:extLst>
                    <a:ext uri="{9D8B030D-6E8A-4147-A177-3AD203B41FA5}">
                      <a16:colId xmlns:a16="http://schemas.microsoft.com/office/drawing/2014/main" val="3325093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Things Archie likes in a website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320282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Convenient booking system for basic rooms.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Quite a lot of nice pictures and sleek design for simple usage.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6245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F74EBD-36B4-A841-A3F7-F39C0599E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417010"/>
              </p:ext>
            </p:extLst>
          </p:nvPr>
        </p:nvGraphicFramePr>
        <p:xfrm>
          <a:off x="7925195" y="3823329"/>
          <a:ext cx="409034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0342">
                  <a:extLst>
                    <a:ext uri="{9D8B030D-6E8A-4147-A177-3AD203B41FA5}">
                      <a16:colId xmlns:a16="http://schemas.microsoft.com/office/drawing/2014/main" val="3325093064"/>
                    </a:ext>
                  </a:extLst>
                </a:gridCol>
              </a:tblGrid>
              <a:tr h="271151">
                <a:tc>
                  <a:txBody>
                    <a:bodyPr/>
                    <a:lstStyle/>
                    <a:p>
                      <a:r>
                        <a:rPr lang="en-US" dirty="0"/>
                        <a:t>Things Archie doesn’t like in a website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320282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Lack of pictures and </a:t>
                      </a:r>
                      <a:r>
                        <a:rPr lang="en-US" dirty="0" err="1"/>
                        <a:t>colour</a:t>
                      </a:r>
                      <a:r>
                        <a:rPr lang="en-US" dirty="0"/>
                        <a:t>.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62459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CB97F974-A910-2D49-B70D-FD87F41B3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23329"/>
            <a:ext cx="3929383" cy="261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13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880FF7E-4D3A-FF4E-9BE9-74A3DDB4D75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3428606" cy="594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u="sng" dirty="0"/>
              <a:t>Samantha</a:t>
            </a:r>
            <a:r>
              <a:rPr lang="en-US" sz="2400" b="1" dirty="0"/>
              <a:t> – </a:t>
            </a:r>
            <a:r>
              <a:rPr lang="en-US" sz="2400" dirty="0"/>
              <a:t>Female</a:t>
            </a:r>
            <a:r>
              <a:rPr lang="en-US" sz="2400" b="1" dirty="0"/>
              <a:t> </a:t>
            </a:r>
            <a:r>
              <a:rPr lang="en-US" sz="2400" dirty="0"/>
              <a:t>35 UK </a:t>
            </a:r>
            <a:endParaRPr lang="en-US" sz="2400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1E00AA-1177-F14F-8D87-A630F2436FD7}"/>
              </a:ext>
            </a:extLst>
          </p:cNvPr>
          <p:cNvSpPr txBox="1">
            <a:spLocks/>
          </p:cNvSpPr>
          <p:nvPr/>
        </p:nvSpPr>
        <p:spPr>
          <a:xfrm>
            <a:off x="838200" y="1253331"/>
            <a:ext cx="2699479" cy="1414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Samantha is a 35 year old mum of two in Norwich for a hen do with 5 other women. The length of her trip will be 3-5 days.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78B01F7-A5D8-6842-91E2-969E3F17F9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240308"/>
              </p:ext>
            </p:extLst>
          </p:nvPr>
        </p:nvGraphicFramePr>
        <p:xfrm>
          <a:off x="3537679" y="961417"/>
          <a:ext cx="4090342" cy="238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0342">
                  <a:extLst>
                    <a:ext uri="{9D8B030D-6E8A-4147-A177-3AD203B41FA5}">
                      <a16:colId xmlns:a16="http://schemas.microsoft.com/office/drawing/2014/main" val="3325093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Topics of Interest 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320282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 spa with treatments available and use of steam rooms etc.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Cares very much about finding out details of holiday location and finding the nearest bar/club.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Ideally wants to be able to order room service throughout the night.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6245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43736C-A7CC-2F43-8165-F7C5AC2809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932092"/>
              </p:ext>
            </p:extLst>
          </p:nvPr>
        </p:nvGraphicFramePr>
        <p:xfrm>
          <a:off x="7925195" y="959370"/>
          <a:ext cx="4090342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0342">
                  <a:extLst>
                    <a:ext uri="{9D8B030D-6E8A-4147-A177-3AD203B41FA5}">
                      <a16:colId xmlns:a16="http://schemas.microsoft.com/office/drawing/2014/main" val="3325093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Things Archie likes in a website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320282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Wants it to be very fancy looking, fancy makes her want to book it.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Wants to be able to change her booking to stay an extra day potentially.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6245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790F46C-0872-9845-ADA4-DEF759D399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023695"/>
              </p:ext>
            </p:extLst>
          </p:nvPr>
        </p:nvGraphicFramePr>
        <p:xfrm>
          <a:off x="7925195" y="3848729"/>
          <a:ext cx="4090342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0342">
                  <a:extLst>
                    <a:ext uri="{9D8B030D-6E8A-4147-A177-3AD203B41FA5}">
                      <a16:colId xmlns:a16="http://schemas.microsoft.com/office/drawing/2014/main" val="3325093064"/>
                    </a:ext>
                  </a:extLst>
                </a:gridCol>
              </a:tblGrid>
              <a:tr h="271151">
                <a:tc>
                  <a:txBody>
                    <a:bodyPr/>
                    <a:lstStyle/>
                    <a:p>
                      <a:r>
                        <a:rPr lang="en-US" dirty="0"/>
                        <a:t>Things Archie doesn’t like in a website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320282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Bland </a:t>
                      </a:r>
                      <a:r>
                        <a:rPr lang="en-US" dirty="0" err="1"/>
                        <a:t>colour</a:t>
                      </a:r>
                      <a:r>
                        <a:rPr lang="en-US" dirty="0"/>
                        <a:t> schemes.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Lack of social media links.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Too many clickables on a page. (&gt; 5)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62459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DBD5CC61-E675-0A41-81E2-2005F4565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23329"/>
            <a:ext cx="37084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330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>
            <a:alpha val="1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9EC7BD2-EB53-CE42-B9E0-986A9562044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3657600" cy="594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u="sng" dirty="0"/>
              <a:t>Sebastian  </a:t>
            </a:r>
            <a:r>
              <a:rPr lang="en-US" sz="2400" dirty="0"/>
              <a:t>–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Male 40 Germany</a:t>
            </a:r>
            <a:endParaRPr lang="en-US" b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933175-4781-2944-88C5-883F7DF56040}"/>
              </a:ext>
            </a:extLst>
          </p:cNvPr>
          <p:cNvSpPr txBox="1">
            <a:spLocks/>
          </p:cNvSpPr>
          <p:nvPr/>
        </p:nvSpPr>
        <p:spPr>
          <a:xfrm>
            <a:off x="838200" y="1253331"/>
            <a:ext cx="2699479" cy="1414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Sebastian is a 40 year old man on holiday with his family for his birthday. He intends to find somewhere to stay around Norwich for a week. He can speak English fluently.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652E8A9-C865-E94E-A336-E1FD08330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381057"/>
              </p:ext>
            </p:extLst>
          </p:nvPr>
        </p:nvGraphicFramePr>
        <p:xfrm>
          <a:off x="3537679" y="961417"/>
          <a:ext cx="4090342" cy="238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0342">
                  <a:extLst>
                    <a:ext uri="{9D8B030D-6E8A-4147-A177-3AD203B41FA5}">
                      <a16:colId xmlns:a16="http://schemas.microsoft.com/office/drawing/2014/main" val="3325093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Topics of Interest 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3202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Would like to be able to call to discuss the hotel.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Will read all of the information provided on the website before booking.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Wants to be able to see what all parts of the hotel are like.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6245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28B9748-0199-264C-84D9-51A4BCD997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867675"/>
              </p:ext>
            </p:extLst>
          </p:nvPr>
        </p:nvGraphicFramePr>
        <p:xfrm>
          <a:off x="7925195" y="959370"/>
          <a:ext cx="4090342" cy="210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0342">
                  <a:extLst>
                    <a:ext uri="{9D8B030D-6E8A-4147-A177-3AD203B41FA5}">
                      <a16:colId xmlns:a16="http://schemas.microsoft.com/office/drawing/2014/main" val="3325093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Things Archie likes in a website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320282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Being able to see all booking options.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 few pictures that clearly show everything about each section/room. (&gt;5)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 section for each part of the hotel (gym, restaurant etc.).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6245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285140A-FB31-1B47-8CC6-87E1CE6F58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213321"/>
              </p:ext>
            </p:extLst>
          </p:nvPr>
        </p:nvGraphicFramePr>
        <p:xfrm>
          <a:off x="7925195" y="3429000"/>
          <a:ext cx="4090342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0342">
                  <a:extLst>
                    <a:ext uri="{9D8B030D-6E8A-4147-A177-3AD203B41FA5}">
                      <a16:colId xmlns:a16="http://schemas.microsoft.com/office/drawing/2014/main" val="3325093064"/>
                    </a:ext>
                  </a:extLst>
                </a:gridCol>
              </a:tblGrid>
              <a:tr h="271151">
                <a:tc>
                  <a:txBody>
                    <a:bodyPr/>
                    <a:lstStyle/>
                    <a:p>
                      <a:r>
                        <a:rPr lang="en-US" dirty="0"/>
                        <a:t>Things Archie doesn’t like in a website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320282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There not being a wide enough variety of pictures.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Lack of number or email address.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62459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DB64AA7D-C242-CD44-A5FB-15D86D9CC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9000"/>
            <a:ext cx="2258293" cy="291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26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>
            <a:alpha val="2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7472BE5-7EF5-0B4B-AA44-91E51C251C1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3428606" cy="594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u="sng" dirty="0"/>
              <a:t>Abbie </a:t>
            </a:r>
            <a:r>
              <a:rPr lang="en-US" sz="2400" dirty="0"/>
              <a:t> –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Female 18 UK</a:t>
            </a:r>
            <a:endParaRPr lang="en-US" b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203F15-CF52-594B-A5CD-8A4CE3C69BA7}"/>
              </a:ext>
            </a:extLst>
          </p:cNvPr>
          <p:cNvSpPr txBox="1">
            <a:spLocks/>
          </p:cNvSpPr>
          <p:nvPr/>
        </p:nvSpPr>
        <p:spPr>
          <a:xfrm>
            <a:off x="838200" y="1253331"/>
            <a:ext cx="2699479" cy="17813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Abbie is an 18 year old woman from Essex. She is looking to book a weekend away with her partner and would like the facilities to be present so that there is absolutely no need to leave the hotel.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236F90C-06D9-9548-8E80-296310D782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76132"/>
              </p:ext>
            </p:extLst>
          </p:nvPr>
        </p:nvGraphicFramePr>
        <p:xfrm>
          <a:off x="3537679" y="961417"/>
          <a:ext cx="4090342" cy="155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0342">
                  <a:extLst>
                    <a:ext uri="{9D8B030D-6E8A-4147-A177-3AD203B41FA5}">
                      <a16:colId xmlns:a16="http://schemas.microsoft.com/office/drawing/2014/main" val="3325093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Topics of Interest 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320282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 spa facility, grounds to walk about and a restaurant all in the hotel.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A pretty location and being able to see the surrounding area on the website.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6245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6AE73D2-097F-4E48-9417-20AD80CB2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750209"/>
              </p:ext>
            </p:extLst>
          </p:nvPr>
        </p:nvGraphicFramePr>
        <p:xfrm>
          <a:off x="7925195" y="959370"/>
          <a:ext cx="4090342" cy="210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0342">
                  <a:extLst>
                    <a:ext uri="{9D8B030D-6E8A-4147-A177-3AD203B41FA5}">
                      <a16:colId xmlns:a16="http://schemas.microsoft.com/office/drawing/2014/main" val="3325093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Things Archie likes in a website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320282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Pictures of everything of import in and around the hotel.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Easy navigation to information about the hotel and restaurant.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An address so that they can find anything exciting to do nearby.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6245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2B88A38-B466-B046-B59A-27B991932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53076"/>
              </p:ext>
            </p:extLst>
          </p:nvPr>
        </p:nvGraphicFramePr>
        <p:xfrm>
          <a:off x="7925195" y="3823329"/>
          <a:ext cx="4090342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0342">
                  <a:extLst>
                    <a:ext uri="{9D8B030D-6E8A-4147-A177-3AD203B41FA5}">
                      <a16:colId xmlns:a16="http://schemas.microsoft.com/office/drawing/2014/main" val="3325093064"/>
                    </a:ext>
                  </a:extLst>
                </a:gridCol>
              </a:tblGrid>
              <a:tr h="271151">
                <a:tc>
                  <a:txBody>
                    <a:bodyPr/>
                    <a:lstStyle/>
                    <a:p>
                      <a:r>
                        <a:rPr lang="en-US" dirty="0"/>
                        <a:t>Things Archie doesn’t like in a website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320282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Dark </a:t>
                      </a:r>
                      <a:r>
                        <a:rPr lang="en-US" dirty="0" err="1"/>
                        <a:t>colour</a:t>
                      </a:r>
                      <a:r>
                        <a:rPr lang="en-US" dirty="0"/>
                        <a:t> schemes.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Too much to read on each page.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Lack of simplicity in layout.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62459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20F9C91-DE48-364B-A4EE-44CC03D02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23329"/>
            <a:ext cx="4394326" cy="246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04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655</Words>
  <Application>Microsoft Macintosh PowerPoint</Application>
  <PresentationFormat>Widescreen</PresentationFormat>
  <Paragraphs>61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Personas</vt:lpstr>
      <vt:lpstr>Jill – Female 56 USA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Personas</dc:title>
  <dc:creator>Chris lambarth</dc:creator>
  <cp:lastModifiedBy>Chris lambarth</cp:lastModifiedBy>
  <cp:revision>25</cp:revision>
  <dcterms:created xsi:type="dcterms:W3CDTF">2019-12-09T17:42:42Z</dcterms:created>
  <dcterms:modified xsi:type="dcterms:W3CDTF">2019-12-10T11:34:01Z</dcterms:modified>
</cp:coreProperties>
</file>